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" ContentType="image/ti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8"/>
  </p:notesMasterIdLst>
  <p:sldIdLst>
    <p:sldId id="256" r:id="rId2"/>
    <p:sldId id="257" r:id="rId3"/>
    <p:sldId id="280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81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1pPr>
    <a:lvl2pPr marL="0" marR="0" indent="228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2pPr>
    <a:lvl3pPr marL="0" marR="0" indent="457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3pPr>
    <a:lvl4pPr marL="0" marR="0" indent="685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4pPr>
    <a:lvl5pPr marL="0" marR="0" indent="9144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5pPr>
    <a:lvl6pPr marL="0" marR="0" indent="11430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6pPr>
    <a:lvl7pPr marL="0" marR="0" indent="13716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7pPr>
    <a:lvl8pPr marL="0" marR="0" indent="16002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8pPr>
    <a:lvl9pPr marL="0" marR="0" indent="182880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6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2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44" d="100"/>
          <a:sy n="44" d="100"/>
        </p:scale>
        <p:origin x="1388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/Relationships>
</file>

<file path=ppt/media/image1.png>
</file>

<file path=ppt/media/image10.ti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tif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tif>
</file>

<file path=ppt/media/image4.png>
</file>

<file path=ppt/media/image5.png>
</file>

<file path=ppt/media/image6.tif>
</file>

<file path=ppt/media/image7.tif>
</file>

<file path=ppt/media/image8.tif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ítulo e Sub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o do Título"/>
          <p:cNvSpPr>
            <a:spLocks noGrp="1"/>
          </p:cNvSpPr>
          <p:nvPr>
            <p:ph type="title"/>
          </p:nvPr>
        </p:nvSpPr>
        <p:spPr>
          <a:xfrm>
            <a:off x="1270000" y="1638300"/>
            <a:ext cx="10464800" cy="3302000"/>
          </a:xfrm>
          <a:prstGeom prst="rect">
            <a:avLst/>
          </a:prstGeom>
        </p:spPr>
        <p:txBody>
          <a:bodyPr anchor="b"/>
          <a:lstStyle/>
          <a:p>
            <a:r>
              <a:t>Texto do Título</a:t>
            </a:r>
          </a:p>
        </p:txBody>
      </p:sp>
      <p:sp>
        <p:nvSpPr>
          <p:cNvPr id="12" name="Nível de Corpo Um…"/>
          <p:cNvSpPr>
            <a:spLocks noGrp="1"/>
          </p:cNvSpPr>
          <p:nvPr>
            <p:ph type="body" sz="quarter" idx="1"/>
          </p:nvPr>
        </p:nvSpPr>
        <p:spPr>
          <a:xfrm>
            <a:off x="1270000" y="50292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13" name="Número do Slide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–Jaime Silveira"/>
          <p:cNvSpPr>
            <a:spLocks noGrp="1"/>
          </p:cNvSpPr>
          <p:nvPr>
            <p:ph type="body" sz="quarter" idx="13"/>
          </p:nvPr>
        </p:nvSpPr>
        <p:spPr>
          <a:xfrm>
            <a:off x="1270000" y="6362700"/>
            <a:ext cx="10464800" cy="469900"/>
          </a:xfrm>
          <a:prstGeom prst="rect">
            <a:avLst/>
          </a:prstGeom>
        </p:spPr>
        <p:txBody>
          <a:bodyPr anchor="t"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2400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–Jaime Silveira</a:t>
            </a:r>
          </a:p>
        </p:txBody>
      </p:sp>
      <p:sp>
        <p:nvSpPr>
          <p:cNvPr id="94" name="“Digite uma citação aqui.”"/>
          <p:cNvSpPr>
            <a:spLocks noGrp="1"/>
          </p:cNvSpPr>
          <p:nvPr>
            <p:ph type="body" sz="quarter" idx="14"/>
          </p:nvPr>
        </p:nvSpPr>
        <p:spPr>
          <a:xfrm>
            <a:off x="1270000" y="4267200"/>
            <a:ext cx="10464800" cy="685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SzTx/>
              <a:buNone/>
              <a:defRPr sz="3800"/>
            </a:lvl1pPr>
          </a:lstStyle>
          <a:p>
            <a:r>
              <a:t>“Digite uma citação aqui.” </a:t>
            </a:r>
          </a:p>
        </p:txBody>
      </p:sp>
      <p:sp>
        <p:nvSpPr>
          <p:cNvPr id="95" name="Número do Slide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Imagem"/>
          <p:cNvSpPr>
            <a:spLocks noGrp="1"/>
          </p:cNvSpPr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Número do Slide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Número do Slide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m"/>
          <p:cNvSpPr>
            <a:spLocks noGrp="1"/>
          </p:cNvSpPr>
          <p:nvPr>
            <p:ph type="pic" idx="13"/>
          </p:nvPr>
        </p:nvSpPr>
        <p:spPr>
          <a:xfrm>
            <a:off x="1606550" y="635000"/>
            <a:ext cx="9779000" cy="59182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Texto do Título"/>
          <p:cNvSpPr>
            <a:spLocks noGrp="1"/>
          </p:cNvSpPr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r>
              <a:t>Texto do Título</a:t>
            </a:r>
          </a:p>
        </p:txBody>
      </p:sp>
      <p:sp>
        <p:nvSpPr>
          <p:cNvPr id="22" name="Nível de Corpo Um…"/>
          <p:cNvSpPr>
            <a:spLocks noGrp="1"/>
          </p:cNvSpPr>
          <p:nvPr>
            <p:ph type="body" sz="quarter" idx="1"/>
          </p:nvPr>
        </p:nvSpPr>
        <p:spPr>
          <a:xfrm>
            <a:off x="1270000" y="8191500"/>
            <a:ext cx="10464800" cy="11303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23" name="Número do Slide"/>
          <p:cNvSpPr>
            <a:spLocks noGrp="1"/>
          </p:cNvSpPr>
          <p:nvPr>
            <p:ph type="sldNum" sz="quarter" idx="2"/>
          </p:nvPr>
        </p:nvSpPr>
        <p:spPr>
          <a:xfrm>
            <a:off x="6311798" y="9245600"/>
            <a:ext cx="368504" cy="381000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- Centr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exto do Título"/>
          <p:cNvSpPr>
            <a:spLocks noGrp="1"/>
          </p:cNvSpPr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31" name="Número do Slide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F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Imagem"/>
          <p:cNvSpPr>
            <a:spLocks noGrp="1"/>
          </p:cNvSpPr>
          <p:nvPr>
            <p:ph type="pic" sz="half" idx="13"/>
          </p:nvPr>
        </p:nvSpPr>
        <p:spPr>
          <a:xfrm>
            <a:off x="6718300" y="635000"/>
            <a:ext cx="5334000" cy="8229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Texto do Título"/>
          <p:cNvSpPr>
            <a:spLocks noGrp="1"/>
          </p:cNvSpPr>
          <p:nvPr>
            <p:ph type="title"/>
          </p:nvPr>
        </p:nvSpPr>
        <p:spPr>
          <a:xfrm>
            <a:off x="952500" y="635000"/>
            <a:ext cx="5334000" cy="398780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Texto do Título</a:t>
            </a:r>
          </a:p>
        </p:txBody>
      </p:sp>
      <p:sp>
        <p:nvSpPr>
          <p:cNvPr id="40" name="Nível de Corpo Um…"/>
          <p:cNvSpPr>
            <a:spLocks noGrp="1"/>
          </p:cNvSpPr>
          <p:nvPr>
            <p:ph type="body" sz="quarter" idx="1"/>
          </p:nvPr>
        </p:nvSpPr>
        <p:spPr>
          <a:xfrm>
            <a:off x="952500" y="4762500"/>
            <a:ext cx="5334000" cy="41021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3200"/>
            </a:lvl1pPr>
            <a:lvl2pPr marL="0" indent="228600" algn="ctr">
              <a:spcBef>
                <a:spcPts val="0"/>
              </a:spcBef>
              <a:buSzTx/>
              <a:buNone/>
              <a:defRPr sz="3200"/>
            </a:lvl2pPr>
            <a:lvl3pPr marL="0" indent="457200" algn="ctr">
              <a:spcBef>
                <a:spcPts val="0"/>
              </a:spcBef>
              <a:buSzTx/>
              <a:buNone/>
              <a:defRPr sz="3200"/>
            </a:lvl3pPr>
            <a:lvl4pPr marL="0" indent="685800" algn="ctr">
              <a:spcBef>
                <a:spcPts val="0"/>
              </a:spcBef>
              <a:buSzTx/>
              <a:buNone/>
              <a:defRPr sz="3200"/>
            </a:lvl4pPr>
            <a:lvl5pPr marL="0" indent="914400" algn="ctr">
              <a:spcBef>
                <a:spcPts val="0"/>
              </a:spcBef>
              <a:buSzTx/>
              <a:buNone/>
              <a:defRPr sz="32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1" name="Número do Slide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- Superi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exto do Título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49" name="Número do Slide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 e 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Texto do Título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57" name="Nível de Corpo Um…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58" name="Número do Slide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ítulo, Marcadores e F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Imagem"/>
          <p:cNvSpPr>
            <a:spLocks noGrp="1"/>
          </p:cNvSpPr>
          <p:nvPr>
            <p:ph type="pic" sz="half" idx="13"/>
          </p:nvPr>
        </p:nvSpPr>
        <p:spPr>
          <a:xfrm>
            <a:off x="6718300" y="2603500"/>
            <a:ext cx="5334000" cy="62865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Texto do Título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Texto do Título</a:t>
            </a:r>
          </a:p>
        </p:txBody>
      </p:sp>
      <p:sp>
        <p:nvSpPr>
          <p:cNvPr id="67" name="Nível de Corpo Um…"/>
          <p:cNvSpPr>
            <a:spLocks noGrp="1"/>
          </p:cNvSpPr>
          <p:nvPr>
            <p:ph type="body" sz="half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68" name="Número do Slide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Marcado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Nível de Corpo Um…"/>
          <p:cNvSpPr>
            <a:spLocks noGrp="1"/>
          </p:cNvSpPr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76" name="Número do Slide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rês Fo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Imagem"/>
          <p:cNvSpPr>
            <a:spLocks noGrp="1"/>
          </p:cNvSpPr>
          <p:nvPr>
            <p:ph type="pic" sz="quarter" idx="13"/>
          </p:nvPr>
        </p:nvSpPr>
        <p:spPr>
          <a:xfrm>
            <a:off x="6718300" y="5092700"/>
            <a:ext cx="5334000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Imagem"/>
          <p:cNvSpPr>
            <a:spLocks noGrp="1"/>
          </p:cNvSpPr>
          <p:nvPr>
            <p:ph type="pic" sz="quarter" idx="14"/>
          </p:nvPr>
        </p:nvSpPr>
        <p:spPr>
          <a:xfrm>
            <a:off x="6724518" y="889000"/>
            <a:ext cx="5334001" cy="37719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Imagem"/>
          <p:cNvSpPr>
            <a:spLocks noGrp="1"/>
          </p:cNvSpPr>
          <p:nvPr>
            <p:ph type="pic" sz="half" idx="15"/>
          </p:nvPr>
        </p:nvSpPr>
        <p:spPr>
          <a:xfrm>
            <a:off x="952500" y="889000"/>
            <a:ext cx="5334000" cy="7975600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Número do Slide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‹nº›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o do Título"/>
          <p:cNvSpPr>
            <a:spLocks noGrp="1"/>
          </p:cNvSpPr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Texto do Título</a:t>
            </a:r>
          </a:p>
        </p:txBody>
      </p:sp>
      <p:sp>
        <p:nvSpPr>
          <p:cNvPr id="3" name="Nível de Corpo Um…"/>
          <p:cNvSpPr>
            <a:spLocks noGrp="1"/>
          </p:cNvSpPr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 anchor="ctr">
            <a:normAutofit/>
          </a:bodyPr>
          <a:lstStyle/>
          <a:p>
            <a:r>
              <a:t>Nível de Corpo Um</a:t>
            </a:r>
          </a:p>
          <a:p>
            <a:pPr lvl="1"/>
            <a:r>
              <a:t>Nível de Corpo Dois</a:t>
            </a:r>
          </a:p>
          <a:p>
            <a:pPr lvl="2"/>
            <a:r>
              <a:t>Nível de Corpo Três</a:t>
            </a:r>
          </a:p>
          <a:p>
            <a:pPr lvl="3"/>
            <a:r>
              <a:t>Nível de Corpo Quatro</a:t>
            </a:r>
          </a:p>
          <a:p>
            <a:pPr lvl="4"/>
            <a:r>
              <a:t>Nível de Corpo Cinco</a:t>
            </a:r>
          </a:p>
        </p:txBody>
      </p:sp>
      <p:sp>
        <p:nvSpPr>
          <p:cNvPr id="4" name="Número do Slide"/>
          <p:cNvSpPr>
            <a:spLocks noGrp="1"/>
          </p:cNvSpPr>
          <p:nvPr>
            <p:ph type="sldNum" sz="quarter" idx="2"/>
          </p:nvPr>
        </p:nvSpPr>
        <p:spPr>
          <a:xfrm>
            <a:off x="6311798" y="9251950"/>
            <a:ext cx="368504" cy="3810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/>
            </a:lvl1pPr>
          </a:lstStyle>
          <a:p>
            <a:fld id="{86CB4B4D-7CA3-9044-876B-883B54F8677D}" type="slidenum">
              <a:t>‹nº›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80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1pPr>
      <a:lvl2pPr marL="889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2pPr>
      <a:lvl3pPr marL="1333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3pPr>
      <a:lvl4pPr marL="1778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4pPr>
      <a:lvl5pPr marL="2222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5pPr>
      <a:lvl6pPr marL="2667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6pPr>
      <a:lvl7pPr marL="3111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7pPr>
      <a:lvl8pPr marL="35560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8pPr>
      <a:lvl9pPr marL="4000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sz="36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228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685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11430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1600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Relationship Id="rId4" Type="http://schemas.openxmlformats.org/officeDocument/2006/relationships/hyperlink" Target="mailto:email@exemplo.com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" TargetMode="External"/><Relationship Id="rId2" Type="http://schemas.openxmlformats.org/officeDocument/2006/relationships/hyperlink" Target="https://git-scm.com/downloads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gervino" TargetMode="External"/><Relationship Id="rId2" Type="http://schemas.openxmlformats.org/officeDocument/2006/relationships/image" Target="../media/image2.tif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linkedin.com/in/mariana-gervino-b07582120/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"/><Relationship Id="rId2" Type="http://schemas.openxmlformats.org/officeDocument/2006/relationships/image" Target="../media/image3.ti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book/pt-br/v1/Primeiros-passos-Sobre-Controle-de-Vers%C3%A3o" TargetMode="External"/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-scm.com/book/pt-br/v1/Primeiros-passos-Sobre-Controle-de-Vers%C3%A3o" TargetMode="External"/><Relationship Id="rId2" Type="http://schemas.openxmlformats.org/officeDocument/2006/relationships/image" Target="../media/image8.ti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ti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"/><Relationship Id="rId2" Type="http://schemas.openxmlformats.org/officeDocument/2006/relationships/image" Target="../media/image9.ti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471078" y="2314619"/>
            <a:ext cx="8062644" cy="448484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napshots, não diferenças"/>
          <p:cNvSpPr>
            <a:spLocks noGrp="1"/>
          </p:cNvSpPr>
          <p:nvPr>
            <p:ph type="subTitle" sz="quarter" idx="1"/>
          </p:nvPr>
        </p:nvSpPr>
        <p:spPr>
          <a:xfrm>
            <a:off x="1270000" y="147320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 sz="4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Snapshots, não diferenças</a:t>
            </a:r>
          </a:p>
        </p:txBody>
      </p:sp>
      <p:pic>
        <p:nvPicPr>
          <p:cNvPr id="157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922" y="93069"/>
            <a:ext cx="2754930" cy="13774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58" name="Captura de Tela 2019-04-23 às 19.38.47.png" descr="Captura de Tela 2019-04-23 às 19.38.4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94050" y="2980006"/>
            <a:ext cx="6616700" cy="29718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59" name="Captura de Tela 2019-04-23 às 19.40.11.png" descr="Captura de Tela 2019-04-23 às 19.40.11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3263900" y="6328312"/>
            <a:ext cx="6477000" cy="28702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Comandos básicos"/>
          <p:cNvSpPr>
            <a:spLocks noGrp="1"/>
          </p:cNvSpPr>
          <p:nvPr>
            <p:ph type="subTitle" sz="quarter" idx="1"/>
          </p:nvPr>
        </p:nvSpPr>
        <p:spPr>
          <a:xfrm>
            <a:off x="2475523" y="1440328"/>
            <a:ext cx="8053754" cy="759983"/>
          </a:xfrm>
          <a:prstGeom prst="rect">
            <a:avLst/>
          </a:prstGeom>
        </p:spPr>
        <p:txBody>
          <a:bodyPr/>
          <a:lstStyle>
            <a:lvl1pPr defTabSz="525779">
              <a:defRPr sz="4319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Comandos básicos</a:t>
            </a:r>
          </a:p>
        </p:txBody>
      </p:sp>
      <p:pic>
        <p:nvPicPr>
          <p:cNvPr id="162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922" y="93069"/>
            <a:ext cx="2754930" cy="1377465"/>
          </a:xfrm>
          <a:prstGeom prst="rect">
            <a:avLst/>
          </a:prstGeom>
          <a:ln w="12700">
            <a:miter lim="400000"/>
          </a:ln>
        </p:spPr>
      </p:pic>
      <p:sp>
        <p:nvSpPr>
          <p:cNvPr id="163" name="- git init - inicializa o repositório em um diretório;…"/>
          <p:cNvSpPr/>
          <p:nvPr/>
        </p:nvSpPr>
        <p:spPr>
          <a:xfrm>
            <a:off x="1487837" y="2644213"/>
            <a:ext cx="10029126" cy="54199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 defTabSz="449833">
              <a:defRPr sz="2772"/>
            </a:pPr>
            <a:r>
              <a:t>- </a:t>
            </a:r>
            <a:r>
              <a:rPr i="1" u="sng">
                <a:latin typeface="Helvetica"/>
                <a:ea typeface="Helvetica"/>
                <a:cs typeface="Helvetica"/>
                <a:sym typeface="Helvetica"/>
              </a:rPr>
              <a:t>git init</a:t>
            </a:r>
            <a:r>
              <a:t> - inicializa o repositório em um diretório;</a:t>
            </a:r>
          </a:p>
          <a:p>
            <a:pPr marL="342264" indent="-342264" algn="l" defTabSz="449833">
              <a:buSzPct val="75000"/>
              <a:buChar char="-"/>
              <a:defRPr sz="2772"/>
            </a:pPr>
            <a:r>
              <a:rPr i="1" u="sng">
                <a:latin typeface="Helvetica"/>
                <a:ea typeface="Helvetica"/>
                <a:cs typeface="Helvetica"/>
                <a:sym typeface="Helvetica"/>
              </a:rPr>
              <a:t>git clone</a:t>
            </a:r>
            <a:r>
              <a:t> - para trazer para o seu local o projeto do repositório remoto (com dependências);</a:t>
            </a:r>
          </a:p>
          <a:p>
            <a:pPr algn="l" defTabSz="449833">
              <a:defRPr sz="2772"/>
            </a:pPr>
            <a:r>
              <a:t>- </a:t>
            </a:r>
            <a:r>
              <a:rPr i="1" u="sng">
                <a:latin typeface="Helvetica"/>
                <a:ea typeface="Helvetica"/>
                <a:cs typeface="Helvetica"/>
                <a:sym typeface="Helvetica"/>
              </a:rPr>
              <a:t>git pull</a:t>
            </a:r>
            <a:r>
              <a:t> - puxa modificações do projeto;</a:t>
            </a:r>
          </a:p>
          <a:p>
            <a:pPr marL="342264" indent="-342264" algn="l" defTabSz="449833">
              <a:buSzPct val="75000"/>
              <a:buChar char="-"/>
              <a:defRPr sz="2772"/>
            </a:pPr>
            <a:r>
              <a:rPr i="1" u="sng">
                <a:latin typeface="Helvetica"/>
                <a:ea typeface="Helvetica"/>
                <a:cs typeface="Helvetica"/>
                <a:sym typeface="Helvetica"/>
              </a:rPr>
              <a:t>git branch</a:t>
            </a:r>
            <a:r>
              <a:t> - lista as suas branchs;</a:t>
            </a:r>
          </a:p>
          <a:p>
            <a:pPr marL="342264" indent="-342264" algn="l" defTabSz="449833">
              <a:buSzPct val="75000"/>
              <a:buChar char="-"/>
              <a:defRPr sz="2772"/>
            </a:pPr>
            <a:r>
              <a:rPr i="1" u="sng">
                <a:latin typeface="Helvetica"/>
                <a:ea typeface="Helvetica"/>
                <a:cs typeface="Helvetica"/>
                <a:sym typeface="Helvetica"/>
              </a:rPr>
              <a:t>git remote -v</a:t>
            </a:r>
            <a:r>
              <a:t> - lista os seus remotes.</a:t>
            </a:r>
          </a:p>
          <a:p>
            <a:pPr algn="l" defTabSz="449833">
              <a:defRPr sz="2772"/>
            </a:pPr>
            <a:r>
              <a:t>- </a:t>
            </a:r>
            <a:r>
              <a:rPr i="1" u="sng">
                <a:latin typeface="Helvetica"/>
                <a:ea typeface="Helvetica"/>
                <a:cs typeface="Helvetica"/>
                <a:sym typeface="Helvetica"/>
              </a:rPr>
              <a:t>git add</a:t>
            </a:r>
            <a:r>
              <a:t> - adiciona files a serem commitados;</a:t>
            </a:r>
          </a:p>
          <a:p>
            <a:pPr algn="l" defTabSz="449833">
              <a:defRPr sz="2772"/>
            </a:pPr>
            <a:r>
              <a:t>- </a:t>
            </a:r>
            <a:r>
              <a:rPr i="1" u="sng">
                <a:latin typeface="Helvetica"/>
                <a:ea typeface="Helvetica"/>
                <a:cs typeface="Helvetica"/>
                <a:sym typeface="Helvetica"/>
              </a:rPr>
              <a:t>git commit -m</a:t>
            </a:r>
            <a:r>
              <a:t> - commita as modificações de local para </a:t>
            </a:r>
            <a:r>
              <a:rPr i="1" u="sng">
                <a:latin typeface="Helvetica"/>
                <a:ea typeface="Helvetica"/>
                <a:cs typeface="Helvetica"/>
                <a:sym typeface="Helvetica"/>
              </a:rPr>
              <a:t>staging área</a:t>
            </a:r>
            <a:r>
              <a:t>;</a:t>
            </a:r>
          </a:p>
          <a:p>
            <a:pPr algn="l" defTabSz="449833">
              <a:defRPr sz="2772"/>
            </a:pPr>
            <a:r>
              <a:t>- </a:t>
            </a:r>
            <a:r>
              <a:rPr i="1" u="sng">
                <a:latin typeface="Helvetica"/>
                <a:ea typeface="Helvetica"/>
                <a:cs typeface="Helvetica"/>
                <a:sym typeface="Helvetica"/>
              </a:rPr>
              <a:t>git push origin master</a:t>
            </a:r>
            <a:r>
              <a:t> - manda as modificações commitadas para o remoto;</a:t>
            </a:r>
          </a:p>
          <a:p>
            <a:pPr algn="l" defTabSz="449833">
              <a:defRPr sz="2772"/>
            </a:pPr>
            <a:r>
              <a:t>Etc… que veremos no </a:t>
            </a:r>
            <a:r>
              <a:rPr i="1" u="sng">
                <a:latin typeface="Helvetica"/>
                <a:ea typeface="Helvetica"/>
                <a:cs typeface="Helvetica"/>
                <a:sym typeface="Helvetica"/>
              </a:rPr>
              <a:t>hands on</a:t>
            </a:r>
            <a:r>
              <a:t>.</a:t>
            </a:r>
          </a:p>
        </p:txBody>
      </p:sp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Repositório remoto"/>
          <p:cNvSpPr>
            <a:spLocks noGrp="1"/>
          </p:cNvSpPr>
          <p:nvPr>
            <p:ph type="subTitle" sz="quarter" idx="1"/>
          </p:nvPr>
        </p:nvSpPr>
        <p:spPr>
          <a:xfrm>
            <a:off x="2475523" y="1440328"/>
            <a:ext cx="8053754" cy="759983"/>
          </a:xfrm>
          <a:prstGeom prst="rect">
            <a:avLst/>
          </a:prstGeom>
        </p:spPr>
        <p:txBody>
          <a:bodyPr/>
          <a:lstStyle>
            <a:lvl1pPr defTabSz="525779">
              <a:defRPr sz="4319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Repositório remoto</a:t>
            </a:r>
          </a:p>
        </p:txBody>
      </p:sp>
      <p:pic>
        <p:nvPicPr>
          <p:cNvPr id="166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922" y="93069"/>
            <a:ext cx="2754930" cy="13774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67" name="github-logo.png" descr="github-logo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187692" y="6984261"/>
            <a:ext cx="2913825" cy="2913824"/>
          </a:xfrm>
          <a:prstGeom prst="rect">
            <a:avLst/>
          </a:prstGeom>
          <a:ln w="12700">
            <a:miter lim="400000"/>
          </a:ln>
        </p:spPr>
      </p:pic>
      <p:sp>
        <p:nvSpPr>
          <p:cNvPr id="168" name="São versões do seu projeto que estão hospedados na internet ou em uma rede em algum lugar."/>
          <p:cNvSpPr/>
          <p:nvPr/>
        </p:nvSpPr>
        <p:spPr>
          <a:xfrm>
            <a:off x="1487837" y="2414112"/>
            <a:ext cx="10029126" cy="54199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/>
          </a:lstStyle>
          <a:p>
            <a:r>
              <a:t>São versões do seu projeto que estão hospedados na internet ou em uma rede em algum lugar.</a:t>
            </a:r>
          </a:p>
        </p:txBody>
      </p:sp>
      <p:sp>
        <p:nvSpPr>
          <p:cNvPr id="169" name="Login ou chave SSH: chave criptografia pública.…"/>
          <p:cNvSpPr/>
          <p:nvPr/>
        </p:nvSpPr>
        <p:spPr>
          <a:xfrm>
            <a:off x="1487837" y="5731222"/>
            <a:ext cx="10029126" cy="54199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/>
            <a:r>
              <a:t>Login ou chave SSH: chave criptografia pública.</a:t>
            </a:r>
          </a:p>
          <a:p>
            <a:pPr marL="444500" indent="-444500" algn="l">
              <a:buSzPct val="75000"/>
              <a:buChar char="-"/>
            </a:pPr>
            <a:r>
              <a:t>são geradas duas chaves: uma pública e uma privada.</a:t>
            </a:r>
          </a:p>
          <a:p>
            <a:pPr marL="444500" indent="-444500" algn="l">
              <a:buSzPct val="75000"/>
              <a:buChar char="-"/>
            </a:pPr>
            <a:r>
              <a:t>ssh-keygen -t rsa -C “</a:t>
            </a:r>
            <a:r>
              <a:rPr u="sng">
                <a:hlinkClick r:id="rId4"/>
              </a:rPr>
              <a:t>email@exemplo.com</a:t>
            </a:r>
            <a:r>
              <a:t>"</a:t>
            </a:r>
          </a:p>
        </p:txBody>
      </p:sp>
      <p:sp>
        <p:nvSpPr>
          <p:cNvPr id="170" name="Comunicação entre seu computador e o repositório remoto"/>
          <p:cNvSpPr/>
          <p:nvPr/>
        </p:nvSpPr>
        <p:spPr>
          <a:xfrm>
            <a:off x="1270000" y="4558913"/>
            <a:ext cx="10464800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397256">
              <a:defRPr sz="3264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Comunicação entre seu computador e o repositório remoto</a:t>
            </a: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it"/>
          <p:cNvSpPr>
            <a:spLocks noGrp="1"/>
          </p:cNvSpPr>
          <p:nvPr>
            <p:ph type="subTitle" sz="quarter" idx="1"/>
          </p:nvPr>
        </p:nvSpPr>
        <p:spPr>
          <a:xfrm>
            <a:off x="1270000" y="147320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 sz="4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Git</a:t>
            </a:r>
          </a:p>
        </p:txBody>
      </p:sp>
      <p:sp>
        <p:nvSpPr>
          <p:cNvPr id="173" name="Baixar: https://git-scm.com/downloads"/>
          <p:cNvSpPr/>
          <p:nvPr/>
        </p:nvSpPr>
        <p:spPr>
          <a:xfrm>
            <a:off x="1270000" y="3194467"/>
            <a:ext cx="10464800" cy="28247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44500" indent="-444500" algn="l">
              <a:buSzPct val="75000"/>
              <a:buChar char="-"/>
            </a:pPr>
            <a:r>
              <a:t>Baixar: </a:t>
            </a:r>
            <a:r>
              <a:rPr u="sng">
                <a:hlinkClick r:id="rId2"/>
              </a:rPr>
              <a:t>https://git-scm.com/downloads</a:t>
            </a:r>
          </a:p>
        </p:txBody>
      </p:sp>
      <p:sp>
        <p:nvSpPr>
          <p:cNvPr id="174" name="Criar conta: https://github.com/"/>
          <p:cNvSpPr/>
          <p:nvPr/>
        </p:nvSpPr>
        <p:spPr>
          <a:xfrm>
            <a:off x="1270000" y="6514488"/>
            <a:ext cx="10464800" cy="28247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44500" indent="-444500" algn="l">
              <a:buSzPct val="75000"/>
              <a:buChar char="-"/>
            </a:pPr>
            <a:r>
              <a:t>Criar conta: </a:t>
            </a:r>
            <a:r>
              <a:rPr u="sng">
                <a:hlinkClick r:id="rId3"/>
              </a:rPr>
              <a:t>https://github.com/</a:t>
            </a:r>
          </a:p>
        </p:txBody>
      </p:sp>
      <p:sp>
        <p:nvSpPr>
          <p:cNvPr id="175" name="Github"/>
          <p:cNvSpPr/>
          <p:nvPr/>
        </p:nvSpPr>
        <p:spPr>
          <a:xfrm>
            <a:off x="1270000" y="4793220"/>
            <a:ext cx="10464800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sz="4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Github</a:t>
            </a:r>
          </a:p>
        </p:txBody>
      </p:sp>
      <p:pic>
        <p:nvPicPr>
          <p:cNvPr id="176" name="pasted-image.tiff" descr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7922" y="93069"/>
            <a:ext cx="2754930" cy="13774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onflitos: repositório local desatualizado de acordo com repositório remoto"/>
          <p:cNvSpPr>
            <a:spLocks noGrp="1"/>
          </p:cNvSpPr>
          <p:nvPr>
            <p:ph type="subTitle" sz="quarter" idx="1"/>
          </p:nvPr>
        </p:nvSpPr>
        <p:spPr>
          <a:xfrm>
            <a:off x="1270000" y="1637557"/>
            <a:ext cx="10464800" cy="1130301"/>
          </a:xfrm>
          <a:prstGeom prst="rect">
            <a:avLst/>
          </a:prstGeom>
        </p:spPr>
        <p:txBody>
          <a:bodyPr/>
          <a:lstStyle>
            <a:lvl1pPr defTabSz="397256">
              <a:defRPr sz="3264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Conflitos: repositório local desatualizado de acordo com repositório remoto</a:t>
            </a:r>
          </a:p>
        </p:txBody>
      </p:sp>
      <p:pic>
        <p:nvPicPr>
          <p:cNvPr id="179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922" y="93069"/>
            <a:ext cx="2754930" cy="1377465"/>
          </a:xfrm>
          <a:prstGeom prst="rect">
            <a:avLst/>
          </a:prstGeom>
          <a:ln w="12700">
            <a:miter lim="400000"/>
          </a:ln>
        </p:spPr>
      </p:pic>
      <p:sp>
        <p:nvSpPr>
          <p:cNvPr id="180" name="Auto merging"/>
          <p:cNvSpPr/>
          <p:nvPr/>
        </p:nvSpPr>
        <p:spPr>
          <a:xfrm>
            <a:off x="1270000" y="4816223"/>
            <a:ext cx="10464800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>
              <a:defRPr sz="4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Auto merging</a:t>
            </a:r>
          </a:p>
        </p:txBody>
      </p:sp>
      <p:sp>
        <p:nvSpPr>
          <p:cNvPr id="181" name="Conflitos: repositório local desatualizado de acordo com repositório remoto"/>
          <p:cNvSpPr/>
          <p:nvPr/>
        </p:nvSpPr>
        <p:spPr>
          <a:xfrm>
            <a:off x="1270000" y="1637557"/>
            <a:ext cx="10464800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397256">
              <a:defRPr sz="3264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Conflitos: repositório local desatualizado de acordo com repositório remoto</a:t>
            </a:r>
          </a:p>
        </p:txBody>
      </p:sp>
      <p:pic>
        <p:nvPicPr>
          <p:cNvPr id="182" name="Captura de Tela 2019-04-27 às 11.23.38.png" descr="Captura de Tela 2019-04-27 às 11.23.3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44600" y="2934880"/>
            <a:ext cx="10515600" cy="15621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3" name="Captura de Tela 2019-04-27 às 11.24.40.png" descr="Captura de Tela 2019-04-27 às 11.24.4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044700" y="5759396"/>
            <a:ext cx="8915400" cy="3822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1">
            <a:extLst>
              <a:ext uri="{FF2B5EF4-FFF2-40B4-BE49-F238E27FC236}">
                <a16:creationId xmlns:a16="http://schemas.microsoft.com/office/drawing/2014/main" id="{9E816AD3-FECE-455E-A6C1-EF1894A625F5}"/>
              </a:ext>
            </a:extLst>
          </p:cNvPr>
          <p:cNvSpPr>
            <a:spLocks noGrp="1"/>
          </p:cNvSpPr>
          <p:nvPr>
            <p:ph type="pic" idx="13"/>
          </p:nvPr>
        </p:nvSpPr>
        <p:spPr/>
      </p:sp>
      <p:sp>
        <p:nvSpPr>
          <p:cNvPr id="3" name="Título 2">
            <a:extLst>
              <a:ext uri="{FF2B5EF4-FFF2-40B4-BE49-F238E27FC236}">
                <a16:creationId xmlns:a16="http://schemas.microsoft.com/office/drawing/2014/main" id="{0D94328C-7618-493F-AFD5-D6DFAD851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B520655-B38E-4D44-8BCB-42670E577958}"/>
              </a:ext>
            </a:extLst>
          </p:cNvPr>
          <p:cNvSpPr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98279963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Conflitos: repositório local desatualizado de acordo com repositório remoto - auto merging"/>
          <p:cNvSpPr>
            <a:spLocks noGrp="1"/>
          </p:cNvSpPr>
          <p:nvPr>
            <p:ph type="subTitle" sz="quarter" idx="1"/>
          </p:nvPr>
        </p:nvSpPr>
        <p:spPr>
          <a:xfrm>
            <a:off x="1270000" y="1637557"/>
            <a:ext cx="10464800" cy="1130301"/>
          </a:xfrm>
          <a:prstGeom prst="rect">
            <a:avLst/>
          </a:prstGeom>
        </p:spPr>
        <p:txBody>
          <a:bodyPr/>
          <a:lstStyle>
            <a:lvl1pPr defTabSz="397256">
              <a:defRPr sz="3264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Conflitos: repositório local desatualizado de acordo com repositório remoto - auto merging</a:t>
            </a:r>
          </a:p>
        </p:txBody>
      </p:sp>
      <p:pic>
        <p:nvPicPr>
          <p:cNvPr id="186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922" y="93069"/>
            <a:ext cx="2754930" cy="13774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87" name="Captura de Tela 2019-04-27 às 11.24.40.png" descr="Captura de Tela 2019-04-27 às 11.24.4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050973" y="2735349"/>
            <a:ext cx="6902854" cy="2959771"/>
          </a:xfrm>
          <a:prstGeom prst="rect">
            <a:avLst/>
          </a:prstGeom>
          <a:ln w="12700">
            <a:miter lim="400000"/>
          </a:ln>
        </p:spPr>
      </p:pic>
      <p:pic>
        <p:nvPicPr>
          <p:cNvPr id="188" name="Captura de Tela 2019-04-27 às 11.25.46.png" descr="Captura de Tela 2019-04-27 às 11.25.4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337892" y="5773117"/>
            <a:ext cx="10329016" cy="394768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Conflitos: repositório local desatualizado de acordo com repositório remoto - auto merging failed"/>
          <p:cNvSpPr>
            <a:spLocks noGrp="1"/>
          </p:cNvSpPr>
          <p:nvPr>
            <p:ph type="subTitle" sz="quarter" idx="1"/>
          </p:nvPr>
        </p:nvSpPr>
        <p:spPr>
          <a:xfrm>
            <a:off x="1270000" y="1637557"/>
            <a:ext cx="10464800" cy="1130301"/>
          </a:xfrm>
          <a:prstGeom prst="rect">
            <a:avLst/>
          </a:prstGeom>
        </p:spPr>
        <p:txBody>
          <a:bodyPr/>
          <a:lstStyle>
            <a:lvl1pPr defTabSz="397256">
              <a:defRPr sz="3264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Conflitos: repositório local desatualizado de acordo com repositório remoto - auto merging failed</a:t>
            </a:r>
          </a:p>
        </p:txBody>
      </p:sp>
      <p:pic>
        <p:nvPicPr>
          <p:cNvPr id="191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922" y="93069"/>
            <a:ext cx="2754930" cy="13774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Captura de Tela 2019-04-27 às 11.12.54.png" descr="Captura de Tela 2019-04-27 às 11.12.54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841500" y="3382291"/>
            <a:ext cx="9321800" cy="1739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Captura de Tela 2019-04-27 às 11.15.00.png" descr="Captura de Tela 2019-04-27 às 11.15.00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841500" y="5959718"/>
            <a:ext cx="9321800" cy="249341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Resolvendo o conflito"/>
          <p:cNvSpPr>
            <a:spLocks noGrp="1"/>
          </p:cNvSpPr>
          <p:nvPr>
            <p:ph type="subTitle" sz="quarter" idx="1"/>
          </p:nvPr>
        </p:nvSpPr>
        <p:spPr>
          <a:xfrm>
            <a:off x="1270000" y="1637557"/>
            <a:ext cx="10464800" cy="1130301"/>
          </a:xfrm>
          <a:prstGeom prst="rect">
            <a:avLst/>
          </a:prstGeom>
        </p:spPr>
        <p:txBody>
          <a:bodyPr/>
          <a:lstStyle>
            <a:lvl1pPr>
              <a:defRPr sz="4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Resolvendo o conflito</a:t>
            </a:r>
          </a:p>
        </p:txBody>
      </p:sp>
      <p:pic>
        <p:nvPicPr>
          <p:cNvPr id="196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922" y="93069"/>
            <a:ext cx="2754930" cy="1377465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Captura de Tela 2019-04-27 às 11.17.06.png" descr="Captura de Tela 2019-04-27 às 11.17.0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520952" y="2934880"/>
            <a:ext cx="6444357" cy="4006338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Captura de Tela 2019-04-27 às 11.18.39.png" descr="Captura de Tela 2019-04-27 às 11.18.39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312724" y="6062416"/>
            <a:ext cx="6534857" cy="328599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Quando sua branch está defasada de acordo com a branch MASTER: GIT REBASE MASTER BRANCH_ATUAL"/>
          <p:cNvSpPr>
            <a:spLocks noGrp="1"/>
          </p:cNvSpPr>
          <p:nvPr>
            <p:ph type="subTitle" sz="quarter" idx="1"/>
          </p:nvPr>
        </p:nvSpPr>
        <p:spPr>
          <a:xfrm>
            <a:off x="1270000" y="1769043"/>
            <a:ext cx="10464800" cy="1130301"/>
          </a:xfrm>
          <a:prstGeom prst="rect">
            <a:avLst/>
          </a:prstGeom>
        </p:spPr>
        <p:txBody>
          <a:bodyPr/>
          <a:lstStyle/>
          <a:p>
            <a:pPr defTabSz="356362">
              <a:defRPr sz="2928" b="1">
                <a:latin typeface="Helvetica"/>
                <a:ea typeface="Helvetica"/>
                <a:cs typeface="Helvetica"/>
                <a:sym typeface="Helvetica"/>
              </a:defRPr>
            </a:pPr>
            <a:r>
              <a:t>Quando sua branch está defasada de acordo com a branch MASTER: </a:t>
            </a:r>
            <a:r>
              <a:rPr>
                <a:solidFill>
                  <a:srgbClr val="FF9300"/>
                </a:solidFill>
              </a:rPr>
              <a:t>GIT REBASE MASTER BRANCH_ATUAL</a:t>
            </a:r>
          </a:p>
        </p:txBody>
      </p:sp>
      <p:pic>
        <p:nvPicPr>
          <p:cNvPr id="201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922" y="93069"/>
            <a:ext cx="2754930" cy="13774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2" name="Captura de Tela 2019-04-27 às 11.41.57.png" descr="Captura de Tela 2019-04-27 às 11.41.57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54317" y="2962767"/>
            <a:ext cx="4770711" cy="382806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3" name="Captura de Tela 2019-04-27 às 11.42.46.png" descr="Captura de Tela 2019-04-27 às 11.42.46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813680" y="2831404"/>
            <a:ext cx="4622960" cy="427243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Captura de Tela 2019-04-27 às 11.44.35.png" descr="Captura de Tela 2019-04-27 às 11.44.35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3432325" y="7299476"/>
            <a:ext cx="6140150" cy="229066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922" y="93069"/>
            <a:ext cx="2754930" cy="1377465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Antes dos versionadores"/>
          <p:cNvSpPr>
            <a:spLocks noGrp="1"/>
          </p:cNvSpPr>
          <p:nvPr>
            <p:ph type="subTitle" sz="quarter" idx="1"/>
          </p:nvPr>
        </p:nvSpPr>
        <p:spPr>
          <a:xfrm>
            <a:off x="1270000" y="147320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 sz="4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Antes dos versionadores</a:t>
            </a:r>
          </a:p>
        </p:txBody>
      </p:sp>
      <p:sp>
        <p:nvSpPr>
          <p:cNvPr id="123" name="Onde armazenar o código e os arquivos do projeto?…"/>
          <p:cNvSpPr/>
          <p:nvPr/>
        </p:nvSpPr>
        <p:spPr>
          <a:xfrm>
            <a:off x="1487837" y="2593448"/>
            <a:ext cx="10029126" cy="54199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346709" indent="-346709" algn="l" defTabSz="455675">
              <a:buSzPct val="75000"/>
              <a:buChar char="-"/>
              <a:defRPr sz="2807"/>
            </a:pPr>
            <a:r>
              <a:t>Onde armazenar o código e os arquivos do projeto?</a:t>
            </a:r>
          </a:p>
          <a:p>
            <a:pPr marL="346709" indent="-346709" algn="l" defTabSz="455675">
              <a:buSzPct val="75000"/>
              <a:buChar char="-"/>
              <a:defRPr sz="2807"/>
            </a:pPr>
            <a:r>
              <a:t>O local de armazenamento é acessível para todos do time de desenvolvimento? E como funciona o permissionamento?</a:t>
            </a:r>
          </a:p>
          <a:p>
            <a:pPr marL="346709" indent="-346709" algn="l" defTabSz="455675">
              <a:buSzPct val="75000"/>
              <a:buChar char="-"/>
              <a:defRPr sz="2807"/>
            </a:pPr>
            <a:r>
              <a:t>Como recuperar código de uma versão anterior caso a atual apresente muitos problemas?</a:t>
            </a:r>
          </a:p>
          <a:p>
            <a:pPr marL="346709" indent="-346709" algn="l" defTabSz="455675">
              <a:buSzPct val="75000"/>
              <a:buChar char="-"/>
              <a:defRPr sz="2807"/>
            </a:pPr>
            <a:r>
              <a:t>Como saber quais, quando e quem fez alterações no sistema?</a:t>
            </a:r>
          </a:p>
          <a:p>
            <a:pPr marL="346709" indent="-346709" algn="l" defTabSz="455675">
              <a:buSzPct val="75000"/>
              <a:buChar char="-"/>
              <a:defRPr sz="2807"/>
            </a:pPr>
            <a:r>
              <a:t>E se um desenvolvedor sobrescrever o código de outro?</a:t>
            </a:r>
          </a:p>
          <a:p>
            <a:pPr marL="346709" indent="-346709" algn="l" defTabSz="455675">
              <a:buSzPct val="75000"/>
              <a:buChar char="-"/>
              <a:defRPr sz="2807"/>
            </a:pPr>
            <a:endParaRPr/>
          </a:p>
          <a:p>
            <a:pPr algn="l" defTabSz="455675">
              <a:defRPr sz="2807" b="1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24" name="Captura de Tela 2019-04-23 às 19.png" descr="Captura de Tela 2019-04-23 às 1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27750" y="5057558"/>
            <a:ext cx="3039939" cy="485677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it rebase com conflito"/>
          <p:cNvSpPr>
            <a:spLocks noGrp="1"/>
          </p:cNvSpPr>
          <p:nvPr>
            <p:ph type="subTitle" sz="quarter" idx="1"/>
          </p:nvPr>
        </p:nvSpPr>
        <p:spPr>
          <a:xfrm>
            <a:off x="1270000" y="1769043"/>
            <a:ext cx="10464800" cy="1130301"/>
          </a:xfrm>
          <a:prstGeom prst="rect">
            <a:avLst/>
          </a:prstGeom>
        </p:spPr>
        <p:txBody>
          <a:bodyPr/>
          <a:lstStyle>
            <a:lvl1pPr>
              <a:defRPr sz="4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Git rebase com conflito </a:t>
            </a:r>
          </a:p>
        </p:txBody>
      </p:sp>
      <p:pic>
        <p:nvPicPr>
          <p:cNvPr id="207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922" y="93069"/>
            <a:ext cx="2754930" cy="13774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Captura de Tela 2019-04-27 às 11.52.52.png" descr="Captura de Tela 2019-04-27 às 11.52.52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84674" y="2825386"/>
            <a:ext cx="9435452" cy="361074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Resolvendo o conflito"/>
          <p:cNvSpPr>
            <a:spLocks noGrp="1"/>
          </p:cNvSpPr>
          <p:nvPr>
            <p:ph type="subTitle" sz="quarter" idx="1"/>
          </p:nvPr>
        </p:nvSpPr>
        <p:spPr>
          <a:xfrm>
            <a:off x="1270000" y="1637557"/>
            <a:ext cx="10464800" cy="1130301"/>
          </a:xfrm>
          <a:prstGeom prst="rect">
            <a:avLst/>
          </a:prstGeom>
        </p:spPr>
        <p:txBody>
          <a:bodyPr/>
          <a:lstStyle>
            <a:lvl1pPr>
              <a:defRPr sz="4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Resolvendo o conflito</a:t>
            </a:r>
          </a:p>
        </p:txBody>
      </p:sp>
      <p:pic>
        <p:nvPicPr>
          <p:cNvPr id="211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922" y="93069"/>
            <a:ext cx="2754930" cy="13774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12" name="Captura de Tela 2019-04-27 às 11.17.06.png" descr="Captura de Tela 2019-04-27 às 11.17.06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079767" y="2934880"/>
            <a:ext cx="8845266" cy="54989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Resolvendo o conflito"/>
          <p:cNvSpPr>
            <a:spLocks noGrp="1"/>
          </p:cNvSpPr>
          <p:nvPr>
            <p:ph type="subTitle" sz="quarter" idx="1"/>
          </p:nvPr>
        </p:nvSpPr>
        <p:spPr>
          <a:xfrm>
            <a:off x="1270000" y="1637557"/>
            <a:ext cx="10464800" cy="1130301"/>
          </a:xfrm>
          <a:prstGeom prst="rect">
            <a:avLst/>
          </a:prstGeom>
        </p:spPr>
        <p:txBody>
          <a:bodyPr/>
          <a:lstStyle>
            <a:lvl1pPr>
              <a:defRPr sz="4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Resolvendo o conflito</a:t>
            </a:r>
          </a:p>
        </p:txBody>
      </p:sp>
      <p:pic>
        <p:nvPicPr>
          <p:cNvPr id="215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922" y="93069"/>
            <a:ext cx="2754930" cy="1377465"/>
          </a:xfrm>
          <a:prstGeom prst="rect">
            <a:avLst/>
          </a:prstGeom>
          <a:ln w="12700">
            <a:miter lim="400000"/>
          </a:ln>
        </p:spPr>
      </p:pic>
      <p:pic>
        <p:nvPicPr>
          <p:cNvPr id="216" name="Captura de Tela 2019-04-27 às 11.18.39.png" descr="Captura de Tela 2019-04-27 às 11.18.3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159642" y="2934880"/>
            <a:ext cx="6685516" cy="3361752"/>
          </a:xfrm>
          <a:prstGeom prst="rect">
            <a:avLst/>
          </a:prstGeom>
          <a:ln w="12700">
            <a:miter lim="400000"/>
          </a:ln>
        </p:spPr>
      </p:pic>
      <p:sp>
        <p:nvSpPr>
          <p:cNvPr id="217" name="Conflito resolvido: git rebase —continue…"/>
          <p:cNvSpPr/>
          <p:nvPr/>
        </p:nvSpPr>
        <p:spPr>
          <a:xfrm>
            <a:off x="1269999" y="6991124"/>
            <a:ext cx="10464801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defTabSz="397256">
              <a:defRPr sz="3264"/>
            </a:pPr>
            <a:r>
              <a:t>Conflito resolvido: </a:t>
            </a:r>
            <a:r>
              <a:rPr b="1">
                <a:solidFill>
                  <a:srgbClr val="FF9300"/>
                </a:solidFill>
                <a:latin typeface="Helvetica"/>
                <a:ea typeface="Helvetica"/>
                <a:cs typeface="Helvetica"/>
                <a:sym typeface="Helvetica"/>
              </a:rPr>
              <a:t>git rebase —continue</a:t>
            </a:r>
          </a:p>
          <a:p>
            <a:pPr defTabSz="397256">
              <a:defRPr sz="3264">
                <a:solidFill>
                  <a:srgbClr val="FF9300"/>
                </a:solidFill>
              </a:defRPr>
            </a:pPr>
            <a:r>
              <a:rPr b="1">
                <a:latin typeface="Helvetica"/>
                <a:ea typeface="Helvetica"/>
                <a:cs typeface="Helvetica"/>
                <a:sym typeface="Helvetica"/>
              </a:rPr>
              <a:t>git merge master branch_atual </a:t>
            </a:r>
            <a:r>
              <a:rPr>
                <a:solidFill>
                  <a:srgbClr val="000000"/>
                </a:solidFill>
              </a:rPr>
              <a:t>e depois dar</a:t>
            </a:r>
            <a:r>
              <a:t> </a:t>
            </a:r>
            <a:r>
              <a:rPr b="1">
                <a:latin typeface="Helvetica"/>
                <a:ea typeface="Helvetica"/>
                <a:cs typeface="Helvetica"/>
                <a:sym typeface="Helvetica"/>
              </a:rPr>
              <a:t>push</a:t>
            </a:r>
          </a:p>
        </p:txBody>
      </p:sp>
    </p:spTree>
  </p:cSld>
  <p:clrMapOvr>
    <a:masterClrMapping/>
  </p:clrMapOvr>
  <p:transition spd="med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Contribuindo com a comunidade (open source)"/>
          <p:cNvSpPr>
            <a:spLocks noGrp="1"/>
          </p:cNvSpPr>
          <p:nvPr>
            <p:ph type="subTitle" sz="quarter" idx="1"/>
          </p:nvPr>
        </p:nvSpPr>
        <p:spPr>
          <a:xfrm>
            <a:off x="1270000" y="1851222"/>
            <a:ext cx="10464800" cy="1130301"/>
          </a:xfrm>
          <a:prstGeom prst="rect">
            <a:avLst/>
          </a:prstGeom>
        </p:spPr>
        <p:txBody>
          <a:bodyPr/>
          <a:lstStyle>
            <a:lvl1pPr defTabSz="438150">
              <a:defRPr sz="3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Contribuindo com a comunidade (open source)</a:t>
            </a:r>
          </a:p>
        </p:txBody>
      </p:sp>
      <p:pic>
        <p:nvPicPr>
          <p:cNvPr id="220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922" y="93069"/>
            <a:ext cx="2754930" cy="1377465"/>
          </a:xfrm>
          <a:prstGeom prst="rect">
            <a:avLst/>
          </a:prstGeom>
          <a:ln w="12700">
            <a:miter lim="400000"/>
          </a:ln>
        </p:spPr>
      </p:pic>
      <p:sp>
        <p:nvSpPr>
          <p:cNvPr id="221" name="Adiciona modificações sem dar permissionamento de push."/>
          <p:cNvSpPr/>
          <p:nvPr/>
        </p:nvSpPr>
        <p:spPr>
          <a:xfrm>
            <a:off x="1269999" y="2898623"/>
            <a:ext cx="10464801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368045">
              <a:defRPr sz="3024"/>
            </a:lvl1pPr>
          </a:lstStyle>
          <a:p>
            <a:r>
              <a:t>Adiciona modificações sem dar permissionamento de push.</a:t>
            </a:r>
          </a:p>
        </p:txBody>
      </p:sp>
      <p:pic>
        <p:nvPicPr>
          <p:cNvPr id="222" name="Captura de Tela 2019-04-27 às 12.15.30.png" descr="Captura de Tela 2019-04-27 às 12.15.30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906992" y="4256387"/>
            <a:ext cx="9190816" cy="3196141"/>
          </a:xfrm>
          <a:prstGeom prst="rect">
            <a:avLst/>
          </a:prstGeom>
          <a:ln w="12700">
            <a:miter lim="400000"/>
          </a:ln>
        </p:spPr>
      </p:pic>
      <p:sp>
        <p:nvSpPr>
          <p:cNvPr id="223" name="Retângulo"/>
          <p:cNvSpPr/>
          <p:nvPr/>
        </p:nvSpPr>
        <p:spPr>
          <a:xfrm>
            <a:off x="9023063" y="5153298"/>
            <a:ext cx="1892569" cy="894804"/>
          </a:xfrm>
          <a:prstGeom prst="rect">
            <a:avLst/>
          </a:prstGeom>
          <a:ln w="50800">
            <a:solidFill>
              <a:srgbClr val="FF930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5" name="Captura de Tela 2019-04-27 às 12.18.00.png" descr="Captura de Tela 2019-04-27 às 12.18.0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220588" y="3610187"/>
            <a:ext cx="8563624" cy="5736636"/>
          </a:xfrm>
          <a:prstGeom prst="rect">
            <a:avLst/>
          </a:prstGeom>
          <a:ln w="12700">
            <a:miter lim="400000"/>
          </a:ln>
        </p:spPr>
      </p:pic>
      <p:sp>
        <p:nvSpPr>
          <p:cNvPr id="226" name="Contribuindo com a comunidade (open source)"/>
          <p:cNvSpPr>
            <a:spLocks noGrp="1"/>
          </p:cNvSpPr>
          <p:nvPr>
            <p:ph type="subTitle" sz="quarter" idx="1"/>
          </p:nvPr>
        </p:nvSpPr>
        <p:spPr>
          <a:xfrm>
            <a:off x="1270000" y="1851222"/>
            <a:ext cx="10464800" cy="1130301"/>
          </a:xfrm>
          <a:prstGeom prst="rect">
            <a:avLst/>
          </a:prstGeom>
        </p:spPr>
        <p:txBody>
          <a:bodyPr/>
          <a:lstStyle>
            <a:lvl1pPr defTabSz="438150">
              <a:defRPr sz="3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Contribuindo com a comunidade (open source)</a:t>
            </a:r>
          </a:p>
        </p:txBody>
      </p:sp>
      <p:pic>
        <p:nvPicPr>
          <p:cNvPr id="227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922" y="93069"/>
            <a:ext cx="2754930" cy="1377465"/>
          </a:xfrm>
          <a:prstGeom prst="rect">
            <a:avLst/>
          </a:prstGeom>
          <a:ln w="12700">
            <a:miter lim="400000"/>
          </a:ln>
        </p:spPr>
      </p:pic>
      <p:sp>
        <p:nvSpPr>
          <p:cNvPr id="228" name="Adiciona modificações sem dar permissionamento de push."/>
          <p:cNvSpPr/>
          <p:nvPr/>
        </p:nvSpPr>
        <p:spPr>
          <a:xfrm>
            <a:off x="1270000" y="2898623"/>
            <a:ext cx="10464800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368045">
              <a:defRPr sz="3024"/>
            </a:lvl1pPr>
          </a:lstStyle>
          <a:p>
            <a:r>
              <a:t>Adiciona modificações sem dar permissionamento de push.</a:t>
            </a:r>
          </a:p>
        </p:txBody>
      </p:sp>
      <p:sp>
        <p:nvSpPr>
          <p:cNvPr id="229" name="Retângulo"/>
          <p:cNvSpPr/>
          <p:nvPr/>
        </p:nvSpPr>
        <p:spPr>
          <a:xfrm>
            <a:off x="8661476" y="6911923"/>
            <a:ext cx="1250034" cy="542077"/>
          </a:xfrm>
          <a:prstGeom prst="rect">
            <a:avLst/>
          </a:prstGeom>
          <a:ln w="50800">
            <a:solidFill>
              <a:srgbClr val="FF930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ontribuindo com a comunidade (open source)"/>
          <p:cNvSpPr>
            <a:spLocks noGrp="1"/>
          </p:cNvSpPr>
          <p:nvPr>
            <p:ph type="subTitle" sz="quarter" idx="1"/>
          </p:nvPr>
        </p:nvSpPr>
        <p:spPr>
          <a:xfrm>
            <a:off x="1270000" y="1851222"/>
            <a:ext cx="10464800" cy="1130301"/>
          </a:xfrm>
          <a:prstGeom prst="rect">
            <a:avLst/>
          </a:prstGeom>
        </p:spPr>
        <p:txBody>
          <a:bodyPr/>
          <a:lstStyle>
            <a:lvl1pPr defTabSz="438150">
              <a:defRPr sz="36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Contribuindo com a comunidade (open source)</a:t>
            </a:r>
          </a:p>
        </p:txBody>
      </p:sp>
      <p:pic>
        <p:nvPicPr>
          <p:cNvPr id="232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922" y="93069"/>
            <a:ext cx="2754930" cy="1377465"/>
          </a:xfrm>
          <a:prstGeom prst="rect">
            <a:avLst/>
          </a:prstGeom>
          <a:ln w="12700">
            <a:miter lim="400000"/>
          </a:ln>
        </p:spPr>
      </p:pic>
      <p:sp>
        <p:nvSpPr>
          <p:cNvPr id="233" name="Adiciona modificações sem dar permissionamento de push."/>
          <p:cNvSpPr/>
          <p:nvPr/>
        </p:nvSpPr>
        <p:spPr>
          <a:xfrm>
            <a:off x="1270000" y="2898623"/>
            <a:ext cx="10464800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defTabSz="368045">
              <a:defRPr sz="3024"/>
            </a:lvl1pPr>
          </a:lstStyle>
          <a:p>
            <a:r>
              <a:t>Adiciona modificações sem dar permissionamento de push.</a:t>
            </a:r>
          </a:p>
        </p:txBody>
      </p:sp>
      <p:pic>
        <p:nvPicPr>
          <p:cNvPr id="234" name="Captura de Tela 2019-04-27 às 12.20.19.png" descr="Captura de Tela 2019-04-27 às 12.20.1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255973" y="3420591"/>
            <a:ext cx="6492854" cy="5830317"/>
          </a:xfrm>
          <a:prstGeom prst="rect">
            <a:avLst/>
          </a:prstGeom>
          <a:ln w="12700">
            <a:miter lim="400000"/>
          </a:ln>
        </p:spPr>
      </p:pic>
      <p:sp>
        <p:nvSpPr>
          <p:cNvPr id="235" name="Retângulo"/>
          <p:cNvSpPr/>
          <p:nvPr/>
        </p:nvSpPr>
        <p:spPr>
          <a:xfrm>
            <a:off x="3467781" y="5695677"/>
            <a:ext cx="1986304" cy="885687"/>
          </a:xfrm>
          <a:prstGeom prst="rect">
            <a:avLst/>
          </a:prstGeom>
          <a:ln w="50800">
            <a:solidFill>
              <a:srgbClr val="FF9300"/>
            </a:solidFill>
            <a:miter lim="400000"/>
          </a:ln>
          <a:effectLst>
            <a:outerShdw blurRad="38100" dist="25400" dir="5400000" rotWithShape="0">
              <a:srgbClr val="000000">
                <a:alpha val="50000"/>
              </a:srgbClr>
            </a:outerShdw>
          </a:effectLst>
        </p:spPr>
        <p:txBody>
          <a:bodyPr lIns="50800" tIns="50800" rIns="50800" bIns="50800" anchor="ctr"/>
          <a:lstStyle/>
          <a:p>
            <a:pPr>
              <a:defRPr sz="24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740144" y="342329"/>
            <a:ext cx="5524512" cy="3073010"/>
          </a:xfrm>
          <a:prstGeom prst="rect">
            <a:avLst/>
          </a:prstGeom>
          <a:ln w="12700">
            <a:miter lim="400000"/>
          </a:ln>
        </p:spPr>
      </p:pic>
      <p:sp>
        <p:nvSpPr>
          <p:cNvPr id="238" name="Obrigado!"/>
          <p:cNvSpPr>
            <a:spLocks noGrp="1"/>
          </p:cNvSpPr>
          <p:nvPr>
            <p:ph type="subTitle" sz="quarter" idx="1"/>
          </p:nvPr>
        </p:nvSpPr>
        <p:spPr>
          <a:xfrm>
            <a:off x="4599971" y="5895159"/>
            <a:ext cx="3804858" cy="907391"/>
          </a:xfrm>
          <a:prstGeom prst="rect">
            <a:avLst/>
          </a:prstGeom>
        </p:spPr>
        <p:txBody>
          <a:bodyPr/>
          <a:lstStyle>
            <a:lvl1pPr>
              <a:defRPr sz="4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Obrigado!</a:t>
            </a:r>
          </a:p>
        </p:txBody>
      </p:sp>
      <p:sp>
        <p:nvSpPr>
          <p:cNvPr id="239" name="Dúvidas, críticas e sugestões"/>
          <p:cNvSpPr/>
          <p:nvPr/>
        </p:nvSpPr>
        <p:spPr>
          <a:xfrm>
            <a:off x="1270000" y="3406569"/>
            <a:ext cx="10464801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>
              <a:defRPr sz="4800" b="1">
                <a:latin typeface="Helvetica"/>
                <a:ea typeface="Helvetica"/>
                <a:cs typeface="Helvetica"/>
                <a:sym typeface="Helvetica"/>
              </a:defRPr>
            </a:pPr>
            <a:r>
              <a:t>Dúvidas, </a:t>
            </a:r>
            <a:r>
              <a:rPr strike="sngStrike"/>
              <a:t>críticas</a:t>
            </a:r>
            <a:r>
              <a:t> e sugestões</a:t>
            </a:r>
          </a:p>
        </p:txBody>
      </p:sp>
      <p:sp>
        <p:nvSpPr>
          <p:cNvPr id="240" name="Contatos:…"/>
          <p:cNvSpPr/>
          <p:nvPr/>
        </p:nvSpPr>
        <p:spPr>
          <a:xfrm>
            <a:off x="129417" y="8160839"/>
            <a:ext cx="12745967" cy="210058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algn="l">
              <a:defRPr sz="2400" b="1">
                <a:latin typeface="Helvetica"/>
                <a:ea typeface="Helvetica"/>
                <a:cs typeface="Helvetica"/>
                <a:sym typeface="Helvetica"/>
              </a:defRPr>
            </a:pPr>
            <a:r>
              <a:t>Contatos:</a:t>
            </a:r>
          </a:p>
          <a:p>
            <a:pPr algn="l">
              <a:defRPr sz="2400" b="1">
                <a:latin typeface="Helvetica"/>
                <a:ea typeface="Helvetica"/>
                <a:cs typeface="Helvetica"/>
                <a:sym typeface="Helvetica"/>
              </a:defRPr>
            </a:pPr>
            <a:r>
              <a:t>Github: </a:t>
            </a:r>
            <a:r>
              <a:rPr u="sng">
                <a:hlinkClick r:id="rId3"/>
              </a:rPr>
              <a:t>https://github.com/magervino</a:t>
            </a:r>
          </a:p>
          <a:p>
            <a:pPr algn="l">
              <a:defRPr sz="2400" b="1">
                <a:latin typeface="Helvetica"/>
                <a:ea typeface="Helvetica"/>
                <a:cs typeface="Helvetica"/>
                <a:sym typeface="Helvetica"/>
              </a:defRPr>
            </a:pPr>
            <a:r>
              <a:t>Linkedin: </a:t>
            </a:r>
            <a:r>
              <a:rPr u="sng">
                <a:hlinkClick r:id="rId4"/>
              </a:rPr>
              <a:t>https://www.linkedin.com/in/mariana-gervino-b07582120/</a:t>
            </a:r>
          </a:p>
        </p:txBody>
      </p: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1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922" y="93069"/>
            <a:ext cx="2754930" cy="1377465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Antes dos versionadores"/>
          <p:cNvSpPr>
            <a:spLocks noGrp="1"/>
          </p:cNvSpPr>
          <p:nvPr>
            <p:ph type="subTitle" sz="quarter" idx="1"/>
          </p:nvPr>
        </p:nvSpPr>
        <p:spPr>
          <a:xfrm>
            <a:off x="1270000" y="147320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 sz="4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Antes dos versionadores</a:t>
            </a:r>
          </a:p>
        </p:txBody>
      </p:sp>
      <p:pic>
        <p:nvPicPr>
          <p:cNvPr id="124" name="Captura de Tela 2019-04-23 às 19.png" descr="Captura de Tela 2019-04-23 às 19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0227750" y="5057558"/>
            <a:ext cx="3039939" cy="4856778"/>
          </a:xfrm>
          <a:prstGeom prst="rect">
            <a:avLst/>
          </a:prstGeom>
          <a:ln w="12700">
            <a:miter lim="400000"/>
          </a:ln>
        </p:spPr>
      </p:pic>
      <p:pic>
        <p:nvPicPr>
          <p:cNvPr id="6" name="Captura de Tela 2019-04-27 às 10.13.11.png" descr="Captura de Tela 2019-04-27 às 10.13.11.png">
            <a:extLst>
              <a:ext uri="{FF2B5EF4-FFF2-40B4-BE49-F238E27FC236}">
                <a16:creationId xmlns:a16="http://schemas.microsoft.com/office/drawing/2014/main" id="{4B50D789-4029-4FC1-A614-C32FA2A7D6A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492089" y="2692799"/>
            <a:ext cx="8020622" cy="6451689"/>
          </a:xfrm>
          <a:prstGeom prst="rect">
            <a:avLst/>
          </a:prstGeom>
          <a:ln w="12700">
            <a:miter lim="400000"/>
          </a:ln>
        </p:spPr>
      </p:pic>
    </p:spTree>
    <p:extLst>
      <p:ext uri="{BB962C8B-B14F-4D97-AF65-F5344CB8AC3E}">
        <p14:creationId xmlns:p14="http://schemas.microsoft.com/office/powerpoint/2010/main" val="4034065307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6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922" y="93069"/>
            <a:ext cx="2754930" cy="1377465"/>
          </a:xfrm>
          <a:prstGeom prst="rect">
            <a:avLst/>
          </a:prstGeom>
          <a:ln w="12700">
            <a:miter lim="400000"/>
          </a:ln>
        </p:spPr>
      </p:pic>
      <p:sp>
        <p:nvSpPr>
          <p:cNvPr id="127" name="O que são Sistemas de Controle de Versão (VCS’s)"/>
          <p:cNvSpPr>
            <a:spLocks noGrp="1"/>
          </p:cNvSpPr>
          <p:nvPr>
            <p:ph type="subTitle" sz="quarter" idx="1"/>
          </p:nvPr>
        </p:nvSpPr>
        <p:spPr>
          <a:xfrm>
            <a:off x="1270000" y="1812720"/>
            <a:ext cx="10464800" cy="1130301"/>
          </a:xfrm>
          <a:prstGeom prst="rect">
            <a:avLst/>
          </a:prstGeom>
        </p:spPr>
        <p:txBody>
          <a:bodyPr/>
          <a:lstStyle>
            <a:lvl1pPr defTabSz="408940">
              <a:defRPr sz="3359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O que são Sistemas de Controle de Versão (VCS’s)</a:t>
            </a:r>
          </a:p>
        </p:txBody>
      </p:sp>
      <p:sp>
        <p:nvSpPr>
          <p:cNvPr id="128" name="sistema que registra as mudanças feitas em um arquivo de forma que você possa recuperar versões específicas…"/>
          <p:cNvSpPr/>
          <p:nvPr/>
        </p:nvSpPr>
        <p:spPr>
          <a:xfrm>
            <a:off x="1339916" y="2166849"/>
            <a:ext cx="8008170" cy="340979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293370" indent="-293370" algn="l" defTabSz="385572">
              <a:buSzPct val="75000"/>
              <a:buChar char="-"/>
              <a:defRPr sz="2376" b="1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  <a:p>
            <a:pPr marL="293370" indent="-293370" algn="l" defTabSz="385572">
              <a:buSzPct val="75000"/>
              <a:buChar char="-"/>
              <a:defRPr sz="2376"/>
            </a:pPr>
            <a:r>
              <a:t>sistema que registra as mudanças feitas em um arquivo de forma que você possa recuperar versões específicas</a:t>
            </a:r>
          </a:p>
          <a:p>
            <a:pPr algn="l" defTabSz="385572">
              <a:defRPr sz="2376"/>
            </a:pPr>
            <a:endParaRPr/>
          </a:p>
          <a:p>
            <a:pPr marL="293370" indent="-293370" algn="l" defTabSz="385572">
              <a:buSzPct val="75000"/>
              <a:buChar char="-"/>
              <a:defRPr sz="2376"/>
            </a:pPr>
            <a:r>
              <a:t>pode ser usado para registrar mudanças feitas em qualquer arquivo, não apenas códigos-fonte (exemplo: trabalho em grupo)</a:t>
            </a:r>
          </a:p>
        </p:txBody>
      </p:sp>
    </p:spTree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7922" y="93069"/>
            <a:ext cx="2754930" cy="1377465"/>
          </a:xfrm>
          <a:prstGeom prst="rect">
            <a:avLst/>
          </a:prstGeom>
          <a:ln w="12700">
            <a:miter lim="400000"/>
          </a:ln>
        </p:spPr>
      </p:pic>
      <p:sp>
        <p:nvSpPr>
          <p:cNvPr id="132" name="Por que versionar o seu código/qualquer coisa?"/>
          <p:cNvSpPr>
            <a:spLocks noGrp="1"/>
          </p:cNvSpPr>
          <p:nvPr>
            <p:ph type="subTitle" sz="quarter" idx="1"/>
          </p:nvPr>
        </p:nvSpPr>
        <p:spPr>
          <a:xfrm>
            <a:off x="1270000" y="1806867"/>
            <a:ext cx="10464800" cy="1130301"/>
          </a:xfrm>
          <a:prstGeom prst="rect">
            <a:avLst/>
          </a:prstGeom>
        </p:spPr>
        <p:txBody>
          <a:bodyPr/>
          <a:lstStyle>
            <a:lvl1pPr defTabSz="432308">
              <a:defRPr sz="3552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Por que versionar o seu código/qualquer coisa?</a:t>
            </a:r>
          </a:p>
        </p:txBody>
      </p:sp>
      <p:sp>
        <p:nvSpPr>
          <p:cNvPr id="133" name="Mantém código fonte seguro;…"/>
          <p:cNvSpPr/>
          <p:nvPr/>
        </p:nvSpPr>
        <p:spPr>
          <a:xfrm>
            <a:off x="1631586" y="3010529"/>
            <a:ext cx="6145731" cy="373254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04495" indent="-404495" algn="l" defTabSz="531622">
              <a:buSzPct val="75000"/>
              <a:buChar char="-"/>
              <a:defRPr sz="3276"/>
            </a:pPr>
            <a:r>
              <a:t>Mantém código fonte seguro;</a:t>
            </a:r>
          </a:p>
          <a:p>
            <a:pPr algn="l" defTabSz="531622">
              <a:defRPr sz="3276"/>
            </a:pPr>
            <a:endParaRPr/>
          </a:p>
          <a:p>
            <a:pPr marL="404495" indent="-404495" algn="l" defTabSz="531622">
              <a:buSzPct val="75000"/>
              <a:buChar char="-"/>
              <a:defRPr sz="3276"/>
            </a:pPr>
            <a:r>
              <a:t>Facilita trabalho em grupo;</a:t>
            </a:r>
          </a:p>
          <a:p>
            <a:pPr algn="l" defTabSz="531622">
              <a:defRPr sz="3276"/>
            </a:pPr>
            <a:endParaRPr/>
          </a:p>
          <a:p>
            <a:pPr marL="404495" indent="-404495" algn="l" defTabSz="531622">
              <a:buSzPct val="75000"/>
              <a:buChar char="-"/>
              <a:defRPr sz="3276"/>
            </a:pPr>
            <a:r>
              <a:t>Histórico de modificações;</a:t>
            </a:r>
          </a:p>
          <a:p>
            <a:pPr algn="l" defTabSz="531622">
              <a:defRPr sz="3276"/>
            </a:pPr>
            <a:endParaRPr/>
          </a:p>
          <a:p>
            <a:pPr marL="404495" indent="-404495" algn="l" defTabSz="531622">
              <a:buSzPct val="75000"/>
              <a:buChar char="-"/>
              <a:defRPr sz="3276"/>
            </a:pPr>
            <a:r>
              <a:t>permite dar </a:t>
            </a:r>
            <a:r>
              <a:rPr i="1">
                <a:latin typeface="Helvetica"/>
                <a:ea typeface="Helvetica"/>
                <a:cs typeface="Helvetica"/>
                <a:sym typeface="Helvetica"/>
              </a:rPr>
              <a:t>rollback</a:t>
            </a:r>
            <a:r>
              <a:t> fácil.</a:t>
            </a:r>
          </a:p>
        </p:txBody>
      </p:sp>
      <p:pic>
        <p:nvPicPr>
          <p:cNvPr id="134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381822" y="6774203"/>
            <a:ext cx="4465233" cy="296304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istemas de Controle de Versão (VCS’s) Centralizados"/>
          <p:cNvSpPr>
            <a:spLocks noGrp="1"/>
          </p:cNvSpPr>
          <p:nvPr>
            <p:ph type="subTitle" sz="quarter" idx="1"/>
          </p:nvPr>
        </p:nvSpPr>
        <p:spPr>
          <a:xfrm>
            <a:off x="1270000" y="1473200"/>
            <a:ext cx="10464800" cy="1130300"/>
          </a:xfrm>
          <a:prstGeom prst="rect">
            <a:avLst/>
          </a:prstGeom>
        </p:spPr>
        <p:txBody>
          <a:bodyPr/>
          <a:lstStyle>
            <a:lvl1pPr defTabSz="397256">
              <a:defRPr sz="3264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Sistemas de Controle de Versão (VCS’s) Centralizados </a:t>
            </a:r>
          </a:p>
        </p:txBody>
      </p:sp>
      <p:pic>
        <p:nvPicPr>
          <p:cNvPr id="137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27400" y="3493706"/>
            <a:ext cx="6350000" cy="4978401"/>
          </a:xfrm>
          <a:prstGeom prst="rect">
            <a:avLst/>
          </a:prstGeom>
          <a:ln w="12700">
            <a:miter lim="400000"/>
          </a:ln>
        </p:spPr>
      </p:pic>
      <p:sp>
        <p:nvSpPr>
          <p:cNvPr id="138" name="SOURCE: https://git-scm.com/book/pt-br/v1/Primeiros-passos-Sobre-Controle-de-Vers%C3%A3o"/>
          <p:cNvSpPr/>
          <p:nvPr/>
        </p:nvSpPr>
        <p:spPr>
          <a:xfrm>
            <a:off x="3772259" y="9362312"/>
            <a:ext cx="6141989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algn="l" defTabSz="457200">
              <a:lnSpc>
                <a:spcPts val="2800"/>
              </a:lnSpc>
              <a:defRPr sz="1200">
                <a:latin typeface="Times"/>
                <a:ea typeface="Times"/>
                <a:cs typeface="Times"/>
                <a:sym typeface="Times"/>
              </a:defRPr>
            </a:pPr>
            <a:r>
              <a:t>SOURCE: </a:t>
            </a:r>
            <a:r>
              <a:rPr>
                <a:hlinkClick r:id="rId3"/>
              </a:rPr>
              <a:t>https://git-scm.com/book/pt-br/v1/Primeiros-passos-Sobre-Controle-de-Vers%C3%A3o</a:t>
            </a:r>
          </a:p>
        </p:txBody>
      </p:sp>
      <p:pic>
        <p:nvPicPr>
          <p:cNvPr id="139" name="pasted-image.tiff" descr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7922" y="93069"/>
            <a:ext cx="2754930" cy="1377465"/>
          </a:xfrm>
          <a:prstGeom prst="rect">
            <a:avLst/>
          </a:prstGeom>
          <a:ln w="12700">
            <a:miter lim="400000"/>
          </a:ln>
        </p:spPr>
      </p:pic>
      <p:sp>
        <p:nvSpPr>
          <p:cNvPr id="140" name="Arquitetura Cliente - Servidor"/>
          <p:cNvSpPr/>
          <p:nvPr/>
        </p:nvSpPr>
        <p:spPr>
          <a:xfrm>
            <a:off x="1454966" y="2724150"/>
            <a:ext cx="6141988" cy="1130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>
            <a:lvl1pPr algn="l"/>
          </a:lstStyle>
          <a:p>
            <a:r>
              <a:t>Arquitetura Cliente - Servidor</a:t>
            </a:r>
          </a:p>
        </p:txBody>
      </p:sp>
    </p:spTree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istemas de Controle de Versão (VCS’s) Distribuídos"/>
          <p:cNvSpPr>
            <a:spLocks noGrp="1"/>
          </p:cNvSpPr>
          <p:nvPr>
            <p:ph type="subTitle" sz="quarter" idx="1"/>
          </p:nvPr>
        </p:nvSpPr>
        <p:spPr>
          <a:xfrm>
            <a:off x="1270000" y="1473200"/>
            <a:ext cx="10464800" cy="1130300"/>
          </a:xfrm>
          <a:prstGeom prst="rect">
            <a:avLst/>
          </a:prstGeom>
        </p:spPr>
        <p:txBody>
          <a:bodyPr/>
          <a:lstStyle/>
          <a:p>
            <a:pPr defTabSz="391414">
              <a:defRPr sz="3216" b="1">
                <a:latin typeface="Helvetica"/>
                <a:ea typeface="Helvetica"/>
                <a:cs typeface="Helvetica"/>
                <a:sym typeface="Helvetica"/>
              </a:defRPr>
            </a:pPr>
            <a:r>
              <a:t>Sistemas de Controle de Versão (VCS’s) Distribuídos</a:t>
            </a:r>
          </a:p>
          <a:p>
            <a:pPr defTabSz="391414">
              <a:defRPr sz="3216" b="1">
                <a:latin typeface="Helvetica"/>
                <a:ea typeface="Helvetica"/>
                <a:cs typeface="Helvetica"/>
                <a:sym typeface="Helvetica"/>
              </a:defRPr>
            </a:pPr>
            <a:r>
              <a:t> </a:t>
            </a:r>
          </a:p>
        </p:txBody>
      </p:sp>
      <p:pic>
        <p:nvPicPr>
          <p:cNvPr id="143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327400" y="2156408"/>
            <a:ext cx="6350000" cy="7150101"/>
          </a:xfrm>
          <a:prstGeom prst="rect">
            <a:avLst/>
          </a:prstGeom>
          <a:ln w="12700">
            <a:miter lim="400000"/>
          </a:ln>
        </p:spPr>
      </p:pic>
      <p:sp>
        <p:nvSpPr>
          <p:cNvPr id="144" name="SOURCE: https://git-scm.com/book/pt-br/v1/Primeiros-passos-Sobre-Controle-de-Vers%C3%A3o"/>
          <p:cNvSpPr/>
          <p:nvPr/>
        </p:nvSpPr>
        <p:spPr>
          <a:xfrm>
            <a:off x="3772259" y="9362312"/>
            <a:ext cx="6141989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 algn="l" defTabSz="457200">
              <a:lnSpc>
                <a:spcPts val="2800"/>
              </a:lnSpc>
              <a:defRPr sz="1200">
                <a:latin typeface="Times"/>
                <a:ea typeface="Times"/>
                <a:cs typeface="Times"/>
                <a:sym typeface="Times"/>
                <a:hlinkClick r:id="rId3"/>
              </a:defRPr>
            </a:lvl1pPr>
          </a:lstStyle>
          <a:p>
            <a:r>
              <a:rPr>
                <a:hlinkClick r:id="rId3"/>
              </a:rPr>
              <a:t>SOURCE: https://git-scm.com/book/pt-br/v1/Primeiros-passos-Sobre-Controle-de-Vers%C3%A3o</a:t>
            </a:r>
          </a:p>
        </p:txBody>
      </p:sp>
      <p:pic>
        <p:nvPicPr>
          <p:cNvPr id="145" name="pasted-image.tiff" descr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47922" y="93069"/>
            <a:ext cx="2754930" cy="13774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pasted-image.tiff" descr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28257" y="1186025"/>
            <a:ext cx="2548286" cy="106391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8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064769" y="3942879"/>
            <a:ext cx="6875262" cy="5156446"/>
          </a:xfrm>
          <a:prstGeom prst="rect">
            <a:avLst/>
          </a:prstGeom>
          <a:ln w="12700">
            <a:miter lim="400000"/>
          </a:ln>
        </p:spPr>
      </p:pic>
      <p:sp>
        <p:nvSpPr>
          <p:cNvPr id="149" name="Criado em 2005 pelo Linus Torvalds para a manutenção do Kernel do Linux."/>
          <p:cNvSpPr/>
          <p:nvPr/>
        </p:nvSpPr>
        <p:spPr>
          <a:xfrm>
            <a:off x="1487837" y="2494519"/>
            <a:ext cx="10029126" cy="54199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44500" indent="-444500" algn="l">
              <a:buSzPct val="75000"/>
              <a:buChar char="-"/>
            </a:pPr>
            <a:r>
              <a:t>Criado em 2005 pelo Linus Torvalds para a manutenção do Kernel do Linux.</a:t>
            </a:r>
          </a:p>
          <a:p>
            <a:pPr algn="l">
              <a:defRPr b="1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Como funciona o Git"/>
          <p:cNvSpPr>
            <a:spLocks noGrp="1"/>
          </p:cNvSpPr>
          <p:nvPr>
            <p:ph type="subTitle" sz="quarter" idx="1"/>
          </p:nvPr>
        </p:nvSpPr>
        <p:spPr>
          <a:xfrm>
            <a:off x="1270000" y="1473200"/>
            <a:ext cx="10464800" cy="1130300"/>
          </a:xfrm>
          <a:prstGeom prst="rect">
            <a:avLst/>
          </a:prstGeom>
        </p:spPr>
        <p:txBody>
          <a:bodyPr/>
          <a:lstStyle>
            <a:lvl1pPr>
              <a:defRPr sz="4800" b="1">
                <a:latin typeface="Helvetica"/>
                <a:ea typeface="Helvetica"/>
                <a:cs typeface="Helvetica"/>
                <a:sym typeface="Helvetica"/>
              </a:defRPr>
            </a:lvl1pPr>
          </a:lstStyle>
          <a:p>
            <a:r>
              <a:t>Como funciona o Git</a:t>
            </a:r>
          </a:p>
        </p:txBody>
      </p:sp>
      <p:sp>
        <p:nvSpPr>
          <p:cNvPr id="152" name="baseado em sistemas de arquivo (ou seja, tudo é pasta)"/>
          <p:cNvSpPr/>
          <p:nvPr/>
        </p:nvSpPr>
        <p:spPr>
          <a:xfrm>
            <a:off x="1487837" y="2903449"/>
            <a:ext cx="10029126" cy="541990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50800" tIns="50800" rIns="50800" bIns="50800">
            <a:normAutofit/>
          </a:bodyPr>
          <a:lstStyle/>
          <a:p>
            <a:pPr marL="444500" indent="-444500" algn="l">
              <a:buSzPct val="75000"/>
              <a:buChar char="-"/>
            </a:pPr>
            <a:r>
              <a:t>baseado em sistemas de arquivo (ou seja, tudo é pasta)</a:t>
            </a:r>
          </a:p>
          <a:p>
            <a:pPr algn="l">
              <a:defRPr b="1">
                <a:latin typeface="Helvetica"/>
                <a:ea typeface="Helvetica"/>
                <a:cs typeface="Helvetica"/>
                <a:sym typeface="Helvetica"/>
              </a:defRPr>
            </a:pPr>
            <a:endParaRPr/>
          </a:p>
        </p:txBody>
      </p:sp>
      <p:pic>
        <p:nvPicPr>
          <p:cNvPr id="153" name="Captura de Tela 2019-04-23 às 19.34.38.png" descr="Captura de Tela 2019-04-23 às 19.34.3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984500" y="4997450"/>
            <a:ext cx="7035800" cy="12065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54" name="pasted-image.tiff" descr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7922" y="93069"/>
            <a:ext cx="2754930" cy="137746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/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50800" dist="127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xmlns:r="http://schemas.openxmlformats.org/officeDocument/2006/relationships" r:embed="rId1"/>
          <a:srcRect/>
          <a:tile tx="0" ty="0" sx="100000" sy="100000" flip="none" algn="tl"/>
        </a:blipFill>
        <a:ln w="12700" cap="flat">
          <a:noFill/>
          <a:miter lim="400000"/>
        </a:ln>
        <a:effectLst>
          <a:outerShdw blurRad="38100" dist="254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24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6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188</TotalTime>
  <Words>608</Words>
  <Application>Microsoft Office PowerPoint</Application>
  <PresentationFormat>Personalizar</PresentationFormat>
  <Paragraphs>73</Paragraphs>
  <Slides>26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26</vt:i4>
      </vt:variant>
    </vt:vector>
  </HeadingPairs>
  <TitlesOfParts>
    <vt:vector size="31" baseType="lpstr">
      <vt:lpstr>Helvetica</vt:lpstr>
      <vt:lpstr>Helvetica Light</vt:lpstr>
      <vt:lpstr>Helvetica Neue</vt:lpstr>
      <vt:lpstr>Times</vt:lpstr>
      <vt:lpstr>White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Rafael Azambuja</dc:creator>
  <cp:lastModifiedBy>Rafael Azambuja</cp:lastModifiedBy>
  <cp:revision>3</cp:revision>
  <dcterms:modified xsi:type="dcterms:W3CDTF">2019-04-27T20:49:18Z</dcterms:modified>
</cp:coreProperties>
</file>